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</p:sldIdLst>
  <p:sldSz cx="12192000" cy="6858000"/>
  <p:notesSz cx="6807200" cy="9939338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6A4EC44-8FA5-46A3-A9EC-98F3087EC6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0777BFE-7F07-458C-BDDB-41FD10A586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BDD3F37-4EFC-40CE-88D3-E661FDC89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BD909-2F6B-4460-9B2E-C43636DB9D9A}" type="datetimeFigureOut">
              <a:rPr lang="zh-CN" altLang="en-US" smtClean="0"/>
              <a:t>2017/9/19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81A17E2-5BA4-42F0-B68B-B01FB912F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ACD78DE-AA5B-47B6-85B2-15B9EED09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5FE62-2EF7-43FE-A4BF-8E923CCF83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5175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2EC261D-4D27-4F80-B270-CE66C6881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71D2DD6-ACE8-4E38-808F-D73DFE6291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AA60529-D572-4DA3-B7E0-3BE315E15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BD909-2F6B-4460-9B2E-C43636DB9D9A}" type="datetimeFigureOut">
              <a:rPr lang="zh-CN" altLang="en-US" smtClean="0"/>
              <a:t>2017/9/19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6DF77D0-35B1-4DD6-8942-0E9B6F041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21CCE6E-2067-4F1E-8062-FE7810D73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5FE62-2EF7-43FE-A4BF-8E923CCF83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0774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864B635-1ECD-4CE9-B2C4-B037119975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DF603C8-B402-4B35-BB5B-A4FD0B1AC8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5511098-47A6-4C62-A670-F4BC28D5F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BD909-2F6B-4460-9B2E-C43636DB9D9A}" type="datetimeFigureOut">
              <a:rPr lang="zh-CN" altLang="en-US" smtClean="0"/>
              <a:t>2017/9/19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09FBB71-BDF0-4B62-A1CE-A8360A931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18651EC-6BAB-45EE-8BBF-85C768741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5FE62-2EF7-43FE-A4BF-8E923CCF83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9966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9D0F2EA-1648-4BC4-8AA2-944B30F13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099797B-E9B4-4FF4-930C-65B57FD80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0D74ECD-2F1B-41A1-89D6-97B008B45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BD909-2F6B-4460-9B2E-C43636DB9D9A}" type="datetimeFigureOut">
              <a:rPr lang="zh-CN" altLang="en-US" smtClean="0"/>
              <a:t>2017/9/19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E6507D8-C13D-488E-810C-AD579F14C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279E053-B59F-4B28-90EE-D36283A70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5FE62-2EF7-43FE-A4BF-8E923CCF83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5487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89BA3D1-8CB4-44AF-8BEC-CE22AEAB2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15B77E4-DE1C-4541-AFE9-66DD0CB3FA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15210F4-236F-40F8-B6DA-DCEAD2CFA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BD909-2F6B-4460-9B2E-C43636DB9D9A}" type="datetimeFigureOut">
              <a:rPr lang="zh-CN" altLang="en-US" smtClean="0"/>
              <a:t>2017/9/19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D1BD595-BBE4-410A-9853-AD5E7F3F8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C41A434-EF82-4380-A765-07520B958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5FE62-2EF7-43FE-A4BF-8E923CCF83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8271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2FC66F-40C9-45C9-A3E1-C0CB77AA6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D086433-EA07-49D6-9D6D-646ED2E91A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859D50B-81A4-4C6F-903B-E8FE84320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26487AB-E2C5-4E8F-BD60-1E5FED438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BD909-2F6B-4460-9B2E-C43636DB9D9A}" type="datetimeFigureOut">
              <a:rPr lang="zh-CN" altLang="en-US" smtClean="0"/>
              <a:t>2017/9/19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A8BEE51-4D65-4E9A-9DB7-CDB594190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41E23DA-0648-4538-AC12-F53581271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5FE62-2EF7-43FE-A4BF-8E923CCF83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4975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3599155-DD0E-42F3-8276-5EA124E70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D04119F-D7C0-42E6-A2BE-E4C4548C3C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B2A878F-AF86-4E50-AF5C-9A4587AABC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2AB7FA3-A4AD-4B27-A637-CECA3B1AC8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17861C45-95ED-4207-87CC-D738F2E9C2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10656E6-8D6D-43E5-9D5C-A3BCE6719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BD909-2F6B-4460-9B2E-C43636DB9D9A}" type="datetimeFigureOut">
              <a:rPr lang="zh-CN" altLang="en-US" smtClean="0"/>
              <a:t>2017/9/19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79A7932-924A-4D90-8B25-0E9A8F678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5562BFB-7752-4652-AA41-E4FB1D9DC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5FE62-2EF7-43FE-A4BF-8E923CCF83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9048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C19A36-4B9B-4EF0-AE97-F61F650D8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1B15D3F-D0DA-4B1B-8964-7E4EB6F91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BD909-2F6B-4460-9B2E-C43636DB9D9A}" type="datetimeFigureOut">
              <a:rPr lang="zh-CN" altLang="en-US" smtClean="0"/>
              <a:t>2017/9/19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4A7763E-8069-4A2B-A438-C1CB67D2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FF8B6F5-D3F1-4652-AE09-C8F58A45F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5FE62-2EF7-43FE-A4BF-8E923CCF83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8443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5B6C0F1-C1C6-45F7-B500-89577B2F8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BD909-2F6B-4460-9B2E-C43636DB9D9A}" type="datetimeFigureOut">
              <a:rPr lang="zh-CN" altLang="en-US" smtClean="0"/>
              <a:t>2017/9/19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33ADB509-B719-47E9-8C7A-4444A4D66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EA8BDD5-5404-47C8-B85B-83FFCE814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5FE62-2EF7-43FE-A4BF-8E923CCF83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9688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3C20AC5-CEC2-4EF7-A5DF-2AB7AE895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B75EF46-5041-442B-97BA-3968CA21C7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0641B26-9F04-4149-956B-D1C19B9CF3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F9F2989-26C7-4ACE-B6FC-057BFC5B7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BD909-2F6B-4460-9B2E-C43636DB9D9A}" type="datetimeFigureOut">
              <a:rPr lang="zh-CN" altLang="en-US" smtClean="0"/>
              <a:t>2017/9/19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ED379B0-FE54-4911-9507-A0E0FE93A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D742F34-041B-4F24-A46A-784613541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5FE62-2EF7-43FE-A4BF-8E923CCF83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9318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6AE6BFB-D61E-4296-8F10-E9D8C4BE5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20173AEC-CF33-498F-BCD5-9CCC46F078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D47C131-0C8B-4FDA-B185-858BE94A04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EA92499-E339-414E-95BA-0763CBE85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BD909-2F6B-4460-9B2E-C43636DB9D9A}" type="datetimeFigureOut">
              <a:rPr lang="zh-CN" altLang="en-US" smtClean="0"/>
              <a:t>2017/9/19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32F7B1E-330E-4401-9E55-B1F4ABEDF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1B6A64C-30F1-41C6-B38D-17758039F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5FE62-2EF7-43FE-A4BF-8E923CCF83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2777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48982A4-7E98-4CDD-B411-DA902162E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02122EC-0884-4AE0-90E8-0A023CF912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C58F309-0F0C-4D1D-865F-B2C2E1AD59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BD909-2F6B-4460-9B2E-C43636DB9D9A}" type="datetimeFigureOut">
              <a:rPr lang="zh-CN" altLang="en-US" smtClean="0"/>
              <a:t>2017/9/19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B875A89-8366-4E2F-93D6-977B158265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9DC6145-A3AA-4E9F-92E9-3DD4302F0A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5FE62-2EF7-43FE-A4BF-8E923CCF83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1842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hey@xmu.edu.cn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92C9986C-338A-4E18-BD52-11A17BC75092}"/>
              </a:ext>
            </a:extLst>
          </p:cNvPr>
          <p:cNvSpPr txBox="1"/>
          <p:nvPr/>
        </p:nvSpPr>
        <p:spPr>
          <a:xfrm>
            <a:off x="3498573" y="0"/>
            <a:ext cx="4969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实验动物中心转基因平台服务流程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C874E80C-2DB8-4EB8-ADB3-2D3FF0A9C4B8}"/>
              </a:ext>
            </a:extLst>
          </p:cNvPr>
          <p:cNvSpPr txBox="1"/>
          <p:nvPr/>
        </p:nvSpPr>
        <p:spPr>
          <a:xfrm>
            <a:off x="2438400" y="990021"/>
            <a:ext cx="68911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发送服务需求至平台（</a:t>
            </a:r>
            <a:r>
              <a:rPr lang="en-US" altLang="zh-CN" dirty="0">
                <a:hlinkClick r:id="rId2"/>
              </a:rPr>
              <a:t>hey@xmu.edu.cn</a:t>
            </a:r>
            <a:r>
              <a:rPr lang="zh-CN" altLang="en-US" dirty="0"/>
              <a:t>）</a:t>
            </a:r>
            <a:endParaRPr lang="en-US" altLang="zh-CN" dirty="0"/>
          </a:p>
          <a:p>
            <a:pPr algn="ctr"/>
            <a:r>
              <a:rPr lang="en-US" altLang="zh-CN" dirty="0"/>
              <a:t>(</a:t>
            </a:r>
            <a:r>
              <a:rPr lang="zh-CN" altLang="en-US" dirty="0"/>
              <a:t>需要提供具体变的序列信息以及突变信息</a:t>
            </a:r>
            <a:r>
              <a:rPr lang="en-US" altLang="zh-CN" dirty="0"/>
              <a:t>)</a:t>
            </a:r>
            <a:endParaRPr lang="zh-CN" altLang="en-US" dirty="0"/>
          </a:p>
        </p:txBody>
      </p:sp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83CA37C6-4AEA-46EE-A36E-E6D1128BA747}"/>
              </a:ext>
            </a:extLst>
          </p:cNvPr>
          <p:cNvCxnSpPr>
            <a:stCxn id="5" idx="2"/>
          </p:cNvCxnSpPr>
          <p:nvPr/>
        </p:nvCxnSpPr>
        <p:spPr>
          <a:xfrm flipH="1">
            <a:off x="5883964" y="1636352"/>
            <a:ext cx="1" cy="55025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>
            <a:extLst>
              <a:ext uri="{FF2B5EF4-FFF2-40B4-BE49-F238E27FC236}">
                <a16:creationId xmlns:a16="http://schemas.microsoft.com/office/drawing/2014/main" id="{E593F567-B37D-4EA6-9BAE-A2FA796371A9}"/>
              </a:ext>
            </a:extLst>
          </p:cNvPr>
          <p:cNvSpPr txBox="1"/>
          <p:nvPr/>
        </p:nvSpPr>
        <p:spPr>
          <a:xfrm>
            <a:off x="2438400" y="2192079"/>
            <a:ext cx="6891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确定核实制备策略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80FCB68A-99D9-4F14-ACE8-9DA99E0333AD}"/>
              </a:ext>
            </a:extLst>
          </p:cNvPr>
          <p:cNvSpPr txBox="1"/>
          <p:nvPr/>
        </p:nvSpPr>
        <p:spPr>
          <a:xfrm>
            <a:off x="10018643" y="1128520"/>
            <a:ext cx="2173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Day0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5565CCC2-38EC-4F0F-B0BA-1C394D857DE5}"/>
              </a:ext>
            </a:extLst>
          </p:cNvPr>
          <p:cNvSpPr txBox="1"/>
          <p:nvPr/>
        </p:nvSpPr>
        <p:spPr>
          <a:xfrm>
            <a:off x="10018643" y="2186607"/>
            <a:ext cx="2173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 1~7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84F40EBE-7A7E-469F-974E-27CCB87A3699}"/>
              </a:ext>
            </a:extLst>
          </p:cNvPr>
          <p:cNvCxnSpPr/>
          <p:nvPr/>
        </p:nvCxnSpPr>
        <p:spPr>
          <a:xfrm flipH="1">
            <a:off x="5883964" y="2555939"/>
            <a:ext cx="1" cy="55025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>
            <a:extLst>
              <a:ext uri="{FF2B5EF4-FFF2-40B4-BE49-F238E27FC236}">
                <a16:creationId xmlns:a16="http://schemas.microsoft.com/office/drawing/2014/main" id="{3240E28B-F0AC-4FD5-8B53-78A0C5534576}"/>
              </a:ext>
            </a:extLst>
          </p:cNvPr>
          <p:cNvSpPr txBox="1"/>
          <p:nvPr/>
        </p:nvSpPr>
        <p:spPr>
          <a:xfrm>
            <a:off x="2438400" y="3111666"/>
            <a:ext cx="6891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开始制备，提供用户查询账号及链接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7196ACC4-4937-40C3-A7A2-48E77506D595}"/>
              </a:ext>
            </a:extLst>
          </p:cNvPr>
          <p:cNvSpPr txBox="1"/>
          <p:nvPr/>
        </p:nvSpPr>
        <p:spPr>
          <a:xfrm>
            <a:off x="10018643" y="4060352"/>
            <a:ext cx="2173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 70~130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</p:txBody>
      </p: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A7956BFC-1013-456B-8D67-38DFE9EF6E18}"/>
              </a:ext>
            </a:extLst>
          </p:cNvPr>
          <p:cNvCxnSpPr/>
          <p:nvPr/>
        </p:nvCxnSpPr>
        <p:spPr>
          <a:xfrm flipH="1">
            <a:off x="5897214" y="3480998"/>
            <a:ext cx="1" cy="55025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>
            <a:extLst>
              <a:ext uri="{FF2B5EF4-FFF2-40B4-BE49-F238E27FC236}">
                <a16:creationId xmlns:a16="http://schemas.microsoft.com/office/drawing/2014/main" id="{BBB5451F-3EA4-4144-8313-45A38DB6EE6A}"/>
              </a:ext>
            </a:extLst>
          </p:cNvPr>
          <p:cNvSpPr txBox="1"/>
          <p:nvPr/>
        </p:nvSpPr>
        <p:spPr>
          <a:xfrm>
            <a:off x="9959007" y="3111666"/>
            <a:ext cx="2173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 8~10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BC195F7E-592F-4FD2-9F04-4A6D08242DC7}"/>
              </a:ext>
            </a:extLst>
          </p:cNvPr>
          <p:cNvSpPr txBox="1"/>
          <p:nvPr/>
        </p:nvSpPr>
        <p:spPr>
          <a:xfrm>
            <a:off x="2451649" y="4060352"/>
            <a:ext cx="6891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提供阳性</a:t>
            </a:r>
            <a:r>
              <a:rPr lang="en-US" altLang="zh-CN" dirty="0"/>
              <a:t>F0</a:t>
            </a:r>
            <a:r>
              <a:rPr lang="zh-CN" altLang="en-US" dirty="0"/>
              <a:t>小鼠，鉴定策略以及鉴定结果</a:t>
            </a:r>
          </a:p>
        </p:txBody>
      </p:sp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id="{C851351E-0D83-497B-AFCB-BC447A580268}"/>
              </a:ext>
            </a:extLst>
          </p:cNvPr>
          <p:cNvCxnSpPr/>
          <p:nvPr/>
        </p:nvCxnSpPr>
        <p:spPr>
          <a:xfrm flipH="1">
            <a:off x="5897213" y="4458783"/>
            <a:ext cx="1" cy="55025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>
            <a:extLst>
              <a:ext uri="{FF2B5EF4-FFF2-40B4-BE49-F238E27FC236}">
                <a16:creationId xmlns:a16="http://schemas.microsoft.com/office/drawing/2014/main" id="{477C2447-E7A7-44E7-ACDC-0144D01E6FEA}"/>
              </a:ext>
            </a:extLst>
          </p:cNvPr>
          <p:cNvSpPr txBox="1"/>
          <p:nvPr/>
        </p:nvSpPr>
        <p:spPr>
          <a:xfrm>
            <a:off x="2438399" y="5009038"/>
            <a:ext cx="6891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小鼠转移，课题组验收无误后完成制备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D827126C-64F9-417E-967D-789AAB57A42A}"/>
              </a:ext>
            </a:extLst>
          </p:cNvPr>
          <p:cNvSpPr txBox="1"/>
          <p:nvPr/>
        </p:nvSpPr>
        <p:spPr>
          <a:xfrm>
            <a:off x="10018643" y="5009038"/>
            <a:ext cx="2173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 70~130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685823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E2164202-6944-4182-AD04-0D526EE7C7D0}"/>
              </a:ext>
            </a:extLst>
          </p:cNvPr>
          <p:cNvSpPr txBox="1"/>
          <p:nvPr/>
        </p:nvSpPr>
        <p:spPr>
          <a:xfrm>
            <a:off x="3498573" y="0"/>
            <a:ext cx="57646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实验动物中心转基因平台服务参数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（校内）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58113BB3-2826-472D-8CD7-B3896897CE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25976"/>
              </p:ext>
            </p:extLst>
          </p:nvPr>
        </p:nvGraphicFramePr>
        <p:xfrm>
          <a:off x="278294" y="838936"/>
          <a:ext cx="11622158" cy="495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7253">
                  <a:extLst>
                    <a:ext uri="{9D8B030D-6E8A-4147-A177-3AD203B41FA5}">
                      <a16:colId xmlns:a16="http://schemas.microsoft.com/office/drawing/2014/main" val="3085928243"/>
                    </a:ext>
                  </a:extLst>
                </a:gridCol>
                <a:gridCol w="1526005">
                  <a:extLst>
                    <a:ext uri="{9D8B030D-6E8A-4147-A177-3AD203B41FA5}">
                      <a16:colId xmlns:a16="http://schemas.microsoft.com/office/drawing/2014/main" val="263959597"/>
                    </a:ext>
                  </a:extLst>
                </a:gridCol>
                <a:gridCol w="158323">
                  <a:extLst>
                    <a:ext uri="{9D8B030D-6E8A-4147-A177-3AD203B41FA5}">
                      <a16:colId xmlns:a16="http://schemas.microsoft.com/office/drawing/2014/main" val="3599800211"/>
                    </a:ext>
                  </a:extLst>
                </a:gridCol>
                <a:gridCol w="1367682">
                  <a:extLst>
                    <a:ext uri="{9D8B030D-6E8A-4147-A177-3AD203B41FA5}">
                      <a16:colId xmlns:a16="http://schemas.microsoft.com/office/drawing/2014/main" val="572191843"/>
                    </a:ext>
                  </a:extLst>
                </a:gridCol>
                <a:gridCol w="1599504">
                  <a:extLst>
                    <a:ext uri="{9D8B030D-6E8A-4147-A177-3AD203B41FA5}">
                      <a16:colId xmlns:a16="http://schemas.microsoft.com/office/drawing/2014/main" val="26435625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329472720"/>
                    </a:ext>
                  </a:extLst>
                </a:gridCol>
                <a:gridCol w="1709389">
                  <a:extLst>
                    <a:ext uri="{9D8B030D-6E8A-4147-A177-3AD203B41FA5}">
                      <a16:colId xmlns:a16="http://schemas.microsoft.com/office/drawing/2014/main" val="3872022452"/>
                    </a:ext>
                  </a:extLst>
                </a:gridCol>
                <a:gridCol w="1590402">
                  <a:extLst>
                    <a:ext uri="{9D8B030D-6E8A-4147-A177-3AD203B41FA5}">
                      <a16:colId xmlns:a16="http://schemas.microsoft.com/office/drawing/2014/main" val="41676991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项目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转基因小鼠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基因敲除小鼠（全身）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基因敲入小鼠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4005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altLang="zh-CN" dirty="0"/>
                        <a:t>C57BL/6J</a:t>
                      </a:r>
                      <a:r>
                        <a:rPr lang="zh-CN" altLang="en-US" dirty="0"/>
                        <a:t>背景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其余背景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C57BL/6J</a:t>
                      </a:r>
                      <a:r>
                        <a:rPr lang="zh-CN" altLang="en-US" dirty="0"/>
                        <a:t>背景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其余特殊背景</a:t>
                      </a:r>
                      <a:endParaRPr lang="en-US" altLang="zh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单点突变小鼠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复杂敲入小鼠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7461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技术策略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线性质粒</a:t>
                      </a:r>
                      <a:endParaRPr lang="en-US" altLang="zh-CN" dirty="0"/>
                    </a:p>
                    <a:p>
                      <a:pPr algn="ctr"/>
                      <a:r>
                        <a:rPr lang="en-US" altLang="zh-CN" dirty="0"/>
                        <a:t>+</a:t>
                      </a:r>
                    </a:p>
                    <a:p>
                      <a:pPr algn="ctr"/>
                      <a:r>
                        <a:rPr lang="zh-CN" altLang="en-US" dirty="0"/>
                        <a:t>核注射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CRISPR/Cas9 </a:t>
                      </a:r>
                      <a:r>
                        <a:rPr lang="en-US" altLang="zh-CN" dirty="0" err="1"/>
                        <a:t>mRNA+sgRNA</a:t>
                      </a:r>
                      <a:endParaRPr lang="en-US" altLang="zh-CN" dirty="0"/>
                    </a:p>
                    <a:p>
                      <a:pPr algn="ctr"/>
                      <a:r>
                        <a:rPr lang="en-US" altLang="zh-CN" dirty="0"/>
                        <a:t>+</a:t>
                      </a:r>
                    </a:p>
                    <a:p>
                      <a:pPr algn="ctr"/>
                      <a:r>
                        <a:rPr lang="zh-CN" altLang="en-US" dirty="0"/>
                        <a:t>胞质注射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单倍体</a:t>
                      </a:r>
                      <a:r>
                        <a:rPr lang="en-US" altLang="zh-CN" dirty="0"/>
                        <a:t>ES</a:t>
                      </a:r>
                      <a:r>
                        <a:rPr lang="zh-CN" altLang="en-US" dirty="0"/>
                        <a:t>细胞</a:t>
                      </a:r>
                      <a:endParaRPr lang="en-US" altLang="zh-CN" dirty="0"/>
                    </a:p>
                    <a:p>
                      <a:pPr algn="ctr"/>
                      <a:r>
                        <a:rPr lang="en-US" altLang="zh-CN" dirty="0"/>
                        <a:t>+</a:t>
                      </a:r>
                    </a:p>
                    <a:p>
                      <a:pPr algn="ctr"/>
                      <a:r>
                        <a:rPr lang="zh-CN" altLang="en-US" dirty="0"/>
                        <a:t>卵细胞注射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193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服务周期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约</a:t>
                      </a:r>
                      <a:r>
                        <a:rPr lang="en-US" altLang="zh-CN" dirty="0"/>
                        <a:t>60</a:t>
                      </a:r>
                      <a:r>
                        <a:rPr lang="zh-CN" altLang="en-US" dirty="0"/>
                        <a:t>天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商议决定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约</a:t>
                      </a:r>
                      <a:r>
                        <a:rPr lang="en-US" altLang="zh-CN" dirty="0"/>
                        <a:t>70</a:t>
                      </a:r>
                      <a:r>
                        <a:rPr lang="zh-CN" altLang="en-US" dirty="0"/>
                        <a:t>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/>
                        <a:t>具体商议决定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约</a:t>
                      </a:r>
                      <a:r>
                        <a:rPr lang="en-US" altLang="zh-CN" dirty="0"/>
                        <a:t>110</a:t>
                      </a:r>
                      <a:r>
                        <a:rPr lang="zh-CN" altLang="en-US" dirty="0"/>
                        <a:t>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/>
                        <a:t>约</a:t>
                      </a:r>
                      <a:r>
                        <a:rPr lang="en-US" altLang="zh-CN" dirty="0"/>
                        <a:t>130</a:t>
                      </a:r>
                      <a:r>
                        <a:rPr lang="zh-CN" altLang="en-US" dirty="0"/>
                        <a:t>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4069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完成指标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注射</a:t>
                      </a:r>
                      <a:r>
                        <a:rPr lang="en-US" altLang="zh-CN" dirty="0"/>
                        <a:t>1000</a:t>
                      </a:r>
                      <a:r>
                        <a:rPr lang="zh-CN" altLang="en-US" dirty="0"/>
                        <a:t>个卵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商议决定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提供</a:t>
                      </a:r>
                      <a:r>
                        <a:rPr lang="en-US" altLang="zh-CN" dirty="0"/>
                        <a:t>3</a:t>
                      </a:r>
                      <a:r>
                        <a:rPr lang="zh-CN" altLang="en-US" dirty="0"/>
                        <a:t>只突变</a:t>
                      </a:r>
                      <a:r>
                        <a:rPr lang="en-US" altLang="zh-CN" dirty="0"/>
                        <a:t>F0</a:t>
                      </a:r>
                      <a:r>
                        <a:rPr lang="zh-CN" altLang="en-US" dirty="0"/>
                        <a:t>小鼠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具体商议决定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提供不少于</a:t>
                      </a:r>
                      <a:r>
                        <a:rPr lang="en-US" altLang="zh-CN" dirty="0"/>
                        <a:t>2</a:t>
                      </a:r>
                      <a:r>
                        <a:rPr lang="zh-CN" altLang="en-US" dirty="0"/>
                        <a:t>只突变小鼠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提供不少于</a:t>
                      </a:r>
                      <a:r>
                        <a:rPr lang="en-US" altLang="zh-CN" dirty="0"/>
                        <a:t>2</a:t>
                      </a:r>
                      <a:r>
                        <a:rPr lang="zh-CN" altLang="en-US" dirty="0"/>
                        <a:t>只突变小鼠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068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课题组要求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提供线性化后回收质粒，无内毒素残余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提供序列信息，协助完成方案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协助完成方案以及小鼠准备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协助完成方案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协助完成方案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8725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收费标准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1.5</a:t>
                      </a:r>
                      <a:r>
                        <a:rPr lang="zh-CN" altLang="en-US" dirty="0"/>
                        <a:t>万</a:t>
                      </a:r>
                      <a:r>
                        <a:rPr lang="en-US" altLang="zh-CN" dirty="0"/>
                        <a:t>/</a:t>
                      </a:r>
                      <a:r>
                        <a:rPr lang="zh-CN" altLang="en-US" dirty="0"/>
                        <a:t>株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商议决定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</a:t>
                      </a:r>
                      <a:r>
                        <a:rPr lang="zh-CN" altLang="en-US" dirty="0"/>
                        <a:t>万</a:t>
                      </a:r>
                      <a:r>
                        <a:rPr lang="en-US" altLang="zh-CN" dirty="0"/>
                        <a:t>/</a:t>
                      </a:r>
                      <a:r>
                        <a:rPr lang="zh-CN" altLang="en-US" dirty="0"/>
                        <a:t>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商议决定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4</a:t>
                      </a:r>
                      <a:r>
                        <a:rPr lang="zh-CN" altLang="en-US" dirty="0"/>
                        <a:t>万</a:t>
                      </a:r>
                      <a:r>
                        <a:rPr lang="en-US" altLang="zh-CN" dirty="0"/>
                        <a:t>/</a:t>
                      </a:r>
                      <a:r>
                        <a:rPr lang="zh-CN" altLang="en-US" dirty="0"/>
                        <a:t>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商议决定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2784707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说明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因注射质粒质量不可控性，无法做效果保证。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137543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备注</a:t>
                      </a:r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zh-CN" altLang="en-US" dirty="0"/>
                        <a:t>所有小鼠原则上制备完毕后直接搬给课题组</a:t>
                      </a:r>
                      <a:r>
                        <a:rPr lang="en-US" altLang="zh-CN" dirty="0"/>
                        <a:t>A/B/C</a:t>
                      </a:r>
                      <a:r>
                        <a:rPr lang="zh-CN" altLang="en-US" dirty="0"/>
                        <a:t>区繁殖区房间；</a:t>
                      </a:r>
                      <a:endParaRPr lang="en-US" altLang="zh-CN" dirty="0"/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zh-CN" altLang="en-US" dirty="0"/>
                        <a:t>若发生污染，将义务提供生物净化服务（体外扩繁），降低课题组损失，具体细节商议决定。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7478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5764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E2164202-6944-4182-AD04-0D526EE7C7D0}"/>
              </a:ext>
            </a:extLst>
          </p:cNvPr>
          <p:cNvSpPr txBox="1"/>
          <p:nvPr/>
        </p:nvSpPr>
        <p:spPr>
          <a:xfrm>
            <a:off x="3498573" y="0"/>
            <a:ext cx="57646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实验动物中心转基因平台服务参数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（协同创新中心）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58113BB3-2826-472D-8CD7-B3896897CE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627495"/>
              </p:ext>
            </p:extLst>
          </p:nvPr>
        </p:nvGraphicFramePr>
        <p:xfrm>
          <a:off x="278294" y="838936"/>
          <a:ext cx="11622158" cy="495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7253">
                  <a:extLst>
                    <a:ext uri="{9D8B030D-6E8A-4147-A177-3AD203B41FA5}">
                      <a16:colId xmlns:a16="http://schemas.microsoft.com/office/drawing/2014/main" val="3085928243"/>
                    </a:ext>
                  </a:extLst>
                </a:gridCol>
                <a:gridCol w="1526005">
                  <a:extLst>
                    <a:ext uri="{9D8B030D-6E8A-4147-A177-3AD203B41FA5}">
                      <a16:colId xmlns:a16="http://schemas.microsoft.com/office/drawing/2014/main" val="263959597"/>
                    </a:ext>
                  </a:extLst>
                </a:gridCol>
                <a:gridCol w="158323">
                  <a:extLst>
                    <a:ext uri="{9D8B030D-6E8A-4147-A177-3AD203B41FA5}">
                      <a16:colId xmlns:a16="http://schemas.microsoft.com/office/drawing/2014/main" val="3599800211"/>
                    </a:ext>
                  </a:extLst>
                </a:gridCol>
                <a:gridCol w="1367682">
                  <a:extLst>
                    <a:ext uri="{9D8B030D-6E8A-4147-A177-3AD203B41FA5}">
                      <a16:colId xmlns:a16="http://schemas.microsoft.com/office/drawing/2014/main" val="572191843"/>
                    </a:ext>
                  </a:extLst>
                </a:gridCol>
                <a:gridCol w="1599504">
                  <a:extLst>
                    <a:ext uri="{9D8B030D-6E8A-4147-A177-3AD203B41FA5}">
                      <a16:colId xmlns:a16="http://schemas.microsoft.com/office/drawing/2014/main" val="26435625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329472720"/>
                    </a:ext>
                  </a:extLst>
                </a:gridCol>
                <a:gridCol w="1709389">
                  <a:extLst>
                    <a:ext uri="{9D8B030D-6E8A-4147-A177-3AD203B41FA5}">
                      <a16:colId xmlns:a16="http://schemas.microsoft.com/office/drawing/2014/main" val="3872022452"/>
                    </a:ext>
                  </a:extLst>
                </a:gridCol>
                <a:gridCol w="1590402">
                  <a:extLst>
                    <a:ext uri="{9D8B030D-6E8A-4147-A177-3AD203B41FA5}">
                      <a16:colId xmlns:a16="http://schemas.microsoft.com/office/drawing/2014/main" val="41676991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项目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转基因小鼠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基因敲除小鼠（全身）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基因敲入小鼠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4005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altLang="zh-CN" dirty="0"/>
                        <a:t>C57BL/6J</a:t>
                      </a:r>
                      <a:r>
                        <a:rPr lang="zh-CN" altLang="en-US" dirty="0"/>
                        <a:t>背景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其余背景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C57BL/6J</a:t>
                      </a:r>
                      <a:r>
                        <a:rPr lang="zh-CN" altLang="en-US" dirty="0"/>
                        <a:t>背景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其余特殊背景</a:t>
                      </a:r>
                      <a:endParaRPr lang="en-US" altLang="zh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单点突变小鼠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复杂敲入小鼠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7461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技术策略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线性质粒</a:t>
                      </a:r>
                      <a:endParaRPr lang="en-US" altLang="zh-CN" dirty="0"/>
                    </a:p>
                    <a:p>
                      <a:pPr algn="ctr"/>
                      <a:r>
                        <a:rPr lang="en-US" altLang="zh-CN" dirty="0"/>
                        <a:t>+</a:t>
                      </a:r>
                    </a:p>
                    <a:p>
                      <a:pPr algn="ctr"/>
                      <a:r>
                        <a:rPr lang="zh-CN" altLang="en-US" dirty="0"/>
                        <a:t>核注射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CRISPR/Cas9 </a:t>
                      </a:r>
                      <a:r>
                        <a:rPr lang="en-US" altLang="zh-CN" dirty="0" err="1"/>
                        <a:t>mRNA+sgRNA</a:t>
                      </a:r>
                      <a:endParaRPr lang="en-US" altLang="zh-CN" dirty="0"/>
                    </a:p>
                    <a:p>
                      <a:pPr algn="ctr"/>
                      <a:r>
                        <a:rPr lang="en-US" altLang="zh-CN" dirty="0"/>
                        <a:t>+</a:t>
                      </a:r>
                    </a:p>
                    <a:p>
                      <a:pPr algn="ctr"/>
                      <a:r>
                        <a:rPr lang="zh-CN" altLang="en-US" dirty="0"/>
                        <a:t>胞质注射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单倍体</a:t>
                      </a:r>
                      <a:r>
                        <a:rPr lang="en-US" altLang="zh-CN" dirty="0"/>
                        <a:t>ES</a:t>
                      </a:r>
                      <a:r>
                        <a:rPr lang="zh-CN" altLang="en-US" dirty="0"/>
                        <a:t>细胞</a:t>
                      </a:r>
                      <a:endParaRPr lang="en-US" altLang="zh-CN" dirty="0"/>
                    </a:p>
                    <a:p>
                      <a:pPr algn="ctr"/>
                      <a:r>
                        <a:rPr lang="en-US" altLang="zh-CN" dirty="0"/>
                        <a:t>+</a:t>
                      </a:r>
                    </a:p>
                    <a:p>
                      <a:pPr algn="ctr"/>
                      <a:r>
                        <a:rPr lang="zh-CN" altLang="en-US" dirty="0"/>
                        <a:t>卵细胞注射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193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服务周期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约</a:t>
                      </a:r>
                      <a:r>
                        <a:rPr lang="en-US" altLang="zh-CN" dirty="0"/>
                        <a:t>60</a:t>
                      </a:r>
                      <a:r>
                        <a:rPr lang="zh-CN" altLang="en-US" dirty="0"/>
                        <a:t>天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商议决定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约</a:t>
                      </a:r>
                      <a:r>
                        <a:rPr lang="en-US" altLang="zh-CN" dirty="0"/>
                        <a:t>70</a:t>
                      </a:r>
                      <a:r>
                        <a:rPr lang="zh-CN" altLang="en-US" dirty="0"/>
                        <a:t>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/>
                        <a:t>具体商议决定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约</a:t>
                      </a:r>
                      <a:r>
                        <a:rPr lang="en-US" altLang="zh-CN" dirty="0"/>
                        <a:t>110</a:t>
                      </a:r>
                      <a:r>
                        <a:rPr lang="zh-CN" altLang="en-US" dirty="0"/>
                        <a:t>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/>
                        <a:t>约</a:t>
                      </a:r>
                      <a:r>
                        <a:rPr lang="en-US" altLang="zh-CN" dirty="0"/>
                        <a:t>130</a:t>
                      </a:r>
                      <a:r>
                        <a:rPr lang="zh-CN" altLang="en-US" dirty="0"/>
                        <a:t>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4069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完成指标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注射</a:t>
                      </a:r>
                      <a:r>
                        <a:rPr lang="en-US" altLang="zh-CN" dirty="0"/>
                        <a:t>1000</a:t>
                      </a:r>
                      <a:r>
                        <a:rPr lang="zh-CN" altLang="en-US" dirty="0"/>
                        <a:t>个卵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商议决定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提供</a:t>
                      </a:r>
                      <a:r>
                        <a:rPr lang="en-US" altLang="zh-CN" dirty="0"/>
                        <a:t>3</a:t>
                      </a:r>
                      <a:r>
                        <a:rPr lang="zh-CN" altLang="en-US" dirty="0"/>
                        <a:t>只突变</a:t>
                      </a:r>
                      <a:r>
                        <a:rPr lang="en-US" altLang="zh-CN" dirty="0"/>
                        <a:t>F0</a:t>
                      </a:r>
                      <a:r>
                        <a:rPr lang="zh-CN" altLang="en-US" dirty="0"/>
                        <a:t>小鼠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具体商议决定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提供不少于</a:t>
                      </a:r>
                      <a:r>
                        <a:rPr lang="en-US" altLang="zh-CN" dirty="0"/>
                        <a:t>2</a:t>
                      </a:r>
                      <a:r>
                        <a:rPr lang="zh-CN" altLang="en-US" dirty="0"/>
                        <a:t>只突变小鼠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提供不少于</a:t>
                      </a:r>
                      <a:r>
                        <a:rPr lang="en-US" altLang="zh-CN" dirty="0"/>
                        <a:t>2</a:t>
                      </a:r>
                      <a:r>
                        <a:rPr lang="zh-CN" altLang="en-US" dirty="0"/>
                        <a:t>只突变小鼠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068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课题组要求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提供线性化后回收质粒，无内毒素残余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提供序列信息，协助完成方案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协助完成方案以及小鼠准备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协助完成方案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协助完成方案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8725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收费标准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</a:t>
                      </a:r>
                      <a:r>
                        <a:rPr lang="zh-CN" altLang="en-US" dirty="0"/>
                        <a:t>万</a:t>
                      </a:r>
                      <a:r>
                        <a:rPr lang="en-US" altLang="zh-CN" dirty="0"/>
                        <a:t>/</a:t>
                      </a:r>
                      <a:r>
                        <a:rPr lang="zh-CN" altLang="en-US" dirty="0"/>
                        <a:t>株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商议决定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2.5</a:t>
                      </a:r>
                      <a:r>
                        <a:rPr lang="zh-CN" altLang="en-US" dirty="0"/>
                        <a:t>万</a:t>
                      </a:r>
                      <a:r>
                        <a:rPr lang="en-US" altLang="zh-CN" dirty="0"/>
                        <a:t>/</a:t>
                      </a:r>
                      <a:r>
                        <a:rPr lang="zh-CN" altLang="en-US" dirty="0"/>
                        <a:t>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商议决定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4.5</a:t>
                      </a:r>
                      <a:r>
                        <a:rPr lang="zh-CN" altLang="en-US" dirty="0"/>
                        <a:t>万</a:t>
                      </a:r>
                      <a:r>
                        <a:rPr lang="en-US" altLang="zh-CN" dirty="0"/>
                        <a:t>/</a:t>
                      </a:r>
                      <a:r>
                        <a:rPr lang="zh-CN" altLang="en-US" dirty="0"/>
                        <a:t>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商议决定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2784707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说明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因注射质粒质量不可控性，无法做效果保证。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137543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备注</a:t>
                      </a:r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zh-CN" altLang="en-US" dirty="0"/>
                        <a:t>所有小鼠原则上制备完毕后直接搬给课题组</a:t>
                      </a:r>
                      <a:r>
                        <a:rPr lang="en-US" altLang="zh-CN" dirty="0"/>
                        <a:t>A/B/C</a:t>
                      </a:r>
                      <a:r>
                        <a:rPr lang="zh-CN" altLang="en-US" dirty="0"/>
                        <a:t>区繁殖区房间；</a:t>
                      </a:r>
                      <a:endParaRPr lang="en-US" altLang="zh-CN" dirty="0"/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zh-CN" altLang="en-US" dirty="0"/>
                        <a:t>若发生污染，将义务提供生物净化服务（体外扩繁），降低课题组损失，具体细节商议决定。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7478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148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E2164202-6944-4182-AD04-0D526EE7C7D0}"/>
              </a:ext>
            </a:extLst>
          </p:cNvPr>
          <p:cNvSpPr txBox="1"/>
          <p:nvPr/>
        </p:nvSpPr>
        <p:spPr>
          <a:xfrm>
            <a:off x="3498573" y="0"/>
            <a:ext cx="57646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实验动物中心转基因平台服务参数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（校外）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58113BB3-2826-472D-8CD7-B3896897CE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113282"/>
              </p:ext>
            </p:extLst>
          </p:nvPr>
        </p:nvGraphicFramePr>
        <p:xfrm>
          <a:off x="278294" y="838936"/>
          <a:ext cx="11622158" cy="495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7253">
                  <a:extLst>
                    <a:ext uri="{9D8B030D-6E8A-4147-A177-3AD203B41FA5}">
                      <a16:colId xmlns:a16="http://schemas.microsoft.com/office/drawing/2014/main" val="3085928243"/>
                    </a:ext>
                  </a:extLst>
                </a:gridCol>
                <a:gridCol w="1526005">
                  <a:extLst>
                    <a:ext uri="{9D8B030D-6E8A-4147-A177-3AD203B41FA5}">
                      <a16:colId xmlns:a16="http://schemas.microsoft.com/office/drawing/2014/main" val="263959597"/>
                    </a:ext>
                  </a:extLst>
                </a:gridCol>
                <a:gridCol w="158323">
                  <a:extLst>
                    <a:ext uri="{9D8B030D-6E8A-4147-A177-3AD203B41FA5}">
                      <a16:colId xmlns:a16="http://schemas.microsoft.com/office/drawing/2014/main" val="3599800211"/>
                    </a:ext>
                  </a:extLst>
                </a:gridCol>
                <a:gridCol w="1367682">
                  <a:extLst>
                    <a:ext uri="{9D8B030D-6E8A-4147-A177-3AD203B41FA5}">
                      <a16:colId xmlns:a16="http://schemas.microsoft.com/office/drawing/2014/main" val="572191843"/>
                    </a:ext>
                  </a:extLst>
                </a:gridCol>
                <a:gridCol w="1599504">
                  <a:extLst>
                    <a:ext uri="{9D8B030D-6E8A-4147-A177-3AD203B41FA5}">
                      <a16:colId xmlns:a16="http://schemas.microsoft.com/office/drawing/2014/main" val="26435625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329472720"/>
                    </a:ext>
                  </a:extLst>
                </a:gridCol>
                <a:gridCol w="1709389">
                  <a:extLst>
                    <a:ext uri="{9D8B030D-6E8A-4147-A177-3AD203B41FA5}">
                      <a16:colId xmlns:a16="http://schemas.microsoft.com/office/drawing/2014/main" val="3872022452"/>
                    </a:ext>
                  </a:extLst>
                </a:gridCol>
                <a:gridCol w="1590402">
                  <a:extLst>
                    <a:ext uri="{9D8B030D-6E8A-4147-A177-3AD203B41FA5}">
                      <a16:colId xmlns:a16="http://schemas.microsoft.com/office/drawing/2014/main" val="41676991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项目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转基因小鼠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基因敲除小鼠（全身）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基因敲入小鼠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4005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altLang="zh-CN" dirty="0"/>
                        <a:t>C57BL/6J</a:t>
                      </a:r>
                      <a:r>
                        <a:rPr lang="zh-CN" altLang="en-US" dirty="0"/>
                        <a:t>背景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其余背景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C57BL/6J</a:t>
                      </a:r>
                      <a:r>
                        <a:rPr lang="zh-CN" altLang="en-US" dirty="0"/>
                        <a:t>背景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其余特殊背景</a:t>
                      </a:r>
                      <a:endParaRPr lang="en-US" altLang="zh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单点突变小鼠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复杂敲入小鼠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7461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技术策略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线性质粒</a:t>
                      </a:r>
                      <a:endParaRPr lang="en-US" altLang="zh-CN" dirty="0"/>
                    </a:p>
                    <a:p>
                      <a:pPr algn="ctr"/>
                      <a:r>
                        <a:rPr lang="en-US" altLang="zh-CN" dirty="0"/>
                        <a:t>+</a:t>
                      </a:r>
                    </a:p>
                    <a:p>
                      <a:pPr algn="ctr"/>
                      <a:r>
                        <a:rPr lang="zh-CN" altLang="en-US" dirty="0"/>
                        <a:t>核注射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CRISPR/Cas9 </a:t>
                      </a:r>
                      <a:r>
                        <a:rPr lang="en-US" altLang="zh-CN" dirty="0" err="1"/>
                        <a:t>mRNA+sgRNA</a:t>
                      </a:r>
                      <a:endParaRPr lang="en-US" altLang="zh-CN" dirty="0"/>
                    </a:p>
                    <a:p>
                      <a:pPr algn="ctr"/>
                      <a:r>
                        <a:rPr lang="en-US" altLang="zh-CN" dirty="0"/>
                        <a:t>+</a:t>
                      </a:r>
                    </a:p>
                    <a:p>
                      <a:pPr algn="ctr"/>
                      <a:r>
                        <a:rPr lang="zh-CN" altLang="en-US" dirty="0"/>
                        <a:t>胞质注射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单倍体</a:t>
                      </a:r>
                      <a:r>
                        <a:rPr lang="en-US" altLang="zh-CN" dirty="0"/>
                        <a:t>ES</a:t>
                      </a:r>
                      <a:r>
                        <a:rPr lang="zh-CN" altLang="en-US" dirty="0"/>
                        <a:t>细胞</a:t>
                      </a:r>
                      <a:endParaRPr lang="en-US" altLang="zh-CN" dirty="0"/>
                    </a:p>
                    <a:p>
                      <a:pPr algn="ctr"/>
                      <a:r>
                        <a:rPr lang="en-US" altLang="zh-CN" dirty="0"/>
                        <a:t>+</a:t>
                      </a:r>
                    </a:p>
                    <a:p>
                      <a:pPr algn="ctr"/>
                      <a:r>
                        <a:rPr lang="zh-CN" altLang="en-US" dirty="0"/>
                        <a:t>卵细胞注射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193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服务周期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约</a:t>
                      </a:r>
                      <a:r>
                        <a:rPr lang="en-US" altLang="zh-CN" dirty="0"/>
                        <a:t>60</a:t>
                      </a:r>
                      <a:r>
                        <a:rPr lang="zh-CN" altLang="en-US" dirty="0"/>
                        <a:t>天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商议决定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约</a:t>
                      </a:r>
                      <a:r>
                        <a:rPr lang="en-US" altLang="zh-CN" dirty="0"/>
                        <a:t>70</a:t>
                      </a:r>
                      <a:r>
                        <a:rPr lang="zh-CN" altLang="en-US" dirty="0"/>
                        <a:t>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/>
                        <a:t>具体商议决定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约</a:t>
                      </a:r>
                      <a:r>
                        <a:rPr lang="en-US" altLang="zh-CN" dirty="0"/>
                        <a:t>110</a:t>
                      </a:r>
                      <a:r>
                        <a:rPr lang="zh-CN" altLang="en-US" dirty="0"/>
                        <a:t>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/>
                        <a:t>约</a:t>
                      </a:r>
                      <a:r>
                        <a:rPr lang="en-US" altLang="zh-CN" dirty="0"/>
                        <a:t>130</a:t>
                      </a:r>
                      <a:r>
                        <a:rPr lang="zh-CN" altLang="en-US" dirty="0"/>
                        <a:t>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4069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完成指标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注射</a:t>
                      </a:r>
                      <a:r>
                        <a:rPr lang="en-US" altLang="zh-CN" dirty="0"/>
                        <a:t>1000</a:t>
                      </a:r>
                      <a:r>
                        <a:rPr lang="zh-CN" altLang="en-US" dirty="0"/>
                        <a:t>个卵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商议决定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提供</a:t>
                      </a:r>
                      <a:r>
                        <a:rPr lang="en-US" altLang="zh-CN" dirty="0"/>
                        <a:t>3</a:t>
                      </a:r>
                      <a:r>
                        <a:rPr lang="zh-CN" altLang="en-US" dirty="0"/>
                        <a:t>只突变</a:t>
                      </a:r>
                      <a:r>
                        <a:rPr lang="en-US" altLang="zh-CN" dirty="0"/>
                        <a:t>F0</a:t>
                      </a:r>
                      <a:r>
                        <a:rPr lang="zh-CN" altLang="en-US" dirty="0"/>
                        <a:t>小鼠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具体商议决定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提供不少于</a:t>
                      </a:r>
                      <a:r>
                        <a:rPr lang="en-US" altLang="zh-CN" dirty="0"/>
                        <a:t>2</a:t>
                      </a:r>
                      <a:r>
                        <a:rPr lang="zh-CN" altLang="en-US" dirty="0"/>
                        <a:t>只突变小鼠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提供不少于</a:t>
                      </a:r>
                      <a:r>
                        <a:rPr lang="en-US" altLang="zh-CN" dirty="0"/>
                        <a:t>2</a:t>
                      </a:r>
                      <a:r>
                        <a:rPr lang="zh-CN" altLang="en-US" dirty="0"/>
                        <a:t>只突变小鼠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068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课题组要求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提供线性化后回收质粒，无内毒素残余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提供序列信息，协助完成方案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协助完成方案以及小鼠准备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协助完成方案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协助完成方案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8725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收费标准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</a:t>
                      </a:r>
                      <a:r>
                        <a:rPr lang="zh-CN" altLang="en-US" dirty="0"/>
                        <a:t>万</a:t>
                      </a:r>
                      <a:r>
                        <a:rPr lang="en-US" altLang="zh-CN" dirty="0"/>
                        <a:t>/</a:t>
                      </a:r>
                      <a:r>
                        <a:rPr lang="zh-CN" altLang="en-US" dirty="0"/>
                        <a:t>株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商议决定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3</a:t>
                      </a:r>
                      <a:r>
                        <a:rPr lang="zh-CN" altLang="en-US" dirty="0"/>
                        <a:t>万</a:t>
                      </a:r>
                      <a:r>
                        <a:rPr lang="en-US" altLang="zh-CN" dirty="0"/>
                        <a:t>/</a:t>
                      </a:r>
                      <a:r>
                        <a:rPr lang="zh-CN" altLang="en-US" dirty="0"/>
                        <a:t>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商议决定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5</a:t>
                      </a:r>
                      <a:r>
                        <a:rPr lang="zh-CN" altLang="en-US" dirty="0"/>
                        <a:t>万</a:t>
                      </a:r>
                      <a:r>
                        <a:rPr lang="en-US" altLang="zh-CN" dirty="0"/>
                        <a:t>/</a:t>
                      </a:r>
                      <a:r>
                        <a:rPr lang="zh-CN" altLang="en-US" dirty="0"/>
                        <a:t>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商议决定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2784707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说明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因注射质粒质量不可控性，无法做效果保证。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137543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备注</a:t>
                      </a:r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zh-CN" altLang="en-US" dirty="0"/>
                        <a:t>所有小鼠原则上制备完毕后直接搬给课题组</a:t>
                      </a:r>
                      <a:r>
                        <a:rPr lang="en-US" altLang="zh-CN" dirty="0"/>
                        <a:t>A/B/C</a:t>
                      </a:r>
                      <a:r>
                        <a:rPr lang="zh-CN" altLang="en-US" dirty="0"/>
                        <a:t>区繁殖区房间；</a:t>
                      </a:r>
                      <a:endParaRPr lang="en-US" altLang="zh-CN" dirty="0"/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zh-CN" altLang="en-US" dirty="0"/>
                        <a:t>若发生污染，将义务提供生物净化服务（体外扩繁），降低课题组损失，具体细节商议决定。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7478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9351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538E7B81-7A32-4408-ADD1-7FDEDC2D2535}"/>
              </a:ext>
            </a:extLst>
          </p:cNvPr>
          <p:cNvSpPr txBox="1"/>
          <p:nvPr/>
        </p:nvSpPr>
        <p:spPr>
          <a:xfrm>
            <a:off x="3498573" y="0"/>
            <a:ext cx="4969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实验动物中心转基因平台技术路线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B2C14613-7687-4C75-880F-215AFB33992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0" t="2737" r="1585" b="13593"/>
          <a:stretch/>
        </p:blipFill>
        <p:spPr>
          <a:xfrm>
            <a:off x="3498573" y="755375"/>
            <a:ext cx="5314122" cy="5738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009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775</Words>
  <Application>Microsoft Office PowerPoint</Application>
  <PresentationFormat>宽屏</PresentationFormat>
  <Paragraphs>175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等线</vt:lpstr>
      <vt:lpstr>等线 Light</vt:lpstr>
      <vt:lpstr>Arial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wujianfeng</dc:creator>
  <cp:lastModifiedBy>wujianfeng</cp:lastModifiedBy>
  <cp:revision>9</cp:revision>
  <cp:lastPrinted>2017-09-19T00:43:54Z</cp:lastPrinted>
  <dcterms:created xsi:type="dcterms:W3CDTF">2017-09-18T23:37:31Z</dcterms:created>
  <dcterms:modified xsi:type="dcterms:W3CDTF">2017-09-19T00:50:04Z</dcterms:modified>
</cp:coreProperties>
</file>